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24"/>
  </p:notesMasterIdLst>
  <p:handoutMasterIdLst>
    <p:handoutMasterId r:id="rId25"/>
  </p:handoutMasterIdLst>
  <p:sldIdLst>
    <p:sldId id="295" r:id="rId2"/>
    <p:sldId id="366" r:id="rId3"/>
    <p:sldId id="364" r:id="rId4"/>
    <p:sldId id="352" r:id="rId5"/>
    <p:sldId id="365" r:id="rId6"/>
    <p:sldId id="356" r:id="rId7"/>
    <p:sldId id="360" r:id="rId8"/>
    <p:sldId id="361" r:id="rId9"/>
    <p:sldId id="353" r:id="rId10"/>
    <p:sldId id="357" r:id="rId11"/>
    <p:sldId id="358" r:id="rId12"/>
    <p:sldId id="359" r:id="rId13"/>
    <p:sldId id="367" r:id="rId14"/>
    <p:sldId id="368" r:id="rId15"/>
    <p:sldId id="351" r:id="rId16"/>
    <p:sldId id="363" r:id="rId17"/>
    <p:sldId id="341" r:id="rId18"/>
    <p:sldId id="362" r:id="rId19"/>
    <p:sldId id="343" r:id="rId20"/>
    <p:sldId id="342" r:id="rId21"/>
    <p:sldId id="369" r:id="rId22"/>
    <p:sldId id="26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6" autoAdjust="0"/>
  </p:normalViewPr>
  <p:slideViewPr>
    <p:cSldViewPr>
      <p:cViewPr>
        <p:scale>
          <a:sx n="80" d="100"/>
          <a:sy n="80" d="100"/>
        </p:scale>
        <p:origin x="11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205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F2E097-4C9F-46E2-94DD-9244AA96380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100" descr="book">
            <a:extLst>
              <a:ext uri="{FF2B5EF4-FFF2-40B4-BE49-F238E27FC236}">
                <a16:creationId xmlns:a16="http://schemas.microsoft.com/office/drawing/2014/main" id="{09F59B51-C9CC-4DF6-8E10-4632928847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374" y="2057400"/>
            <a:ext cx="1299252" cy="11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429000"/>
            <a:ext cx="77724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5A9553-962E-4240-844E-734EAAE42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33E492-9AFA-4CAE-B07B-7C1C0D61D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0"/>
            <a:ext cx="9144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9465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41566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480783"/>
            <a:ext cx="77724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980596"/>
            <a:ext cx="77724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938496"/>
            <a:ext cx="8460150" cy="4386103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124194"/>
            <a:ext cx="8460151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E259ACEE-8472-4B3D-B9D8-5F70F6E2B2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11" r:id="rId16"/>
    <p:sldLayoutId id="2147483824" r:id="rId17"/>
    <p:sldLayoutId id="2147483827" r:id="rId18"/>
    <p:sldLayoutId id="2147483808" r:id="rId19"/>
    <p:sldLayoutId id="2147483809" r:id="rId20"/>
    <p:sldLayoutId id="2147483812" r:id="rId21"/>
    <p:sldLayoutId id="2147483813" r:id="rId22"/>
    <p:sldLayoutId id="2147483814" r:id="rId23"/>
    <p:sldLayoutId id="2147483815" r:id="rId2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Create a Power Pivot Report</a:t>
            </a:r>
          </a:p>
          <a:p>
            <a:r>
              <a:rPr lang="en-US" altLang="en-US"/>
              <a:t>Create Calculations in Power Pivot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Visualizing Power Pivot Data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0486AA-ED7D-4FFA-884E-435181FD1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Slicers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34083E-6E9A-414A-BB1A-CC0C27CF89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Slicer</a:t>
            </a:r>
            <a:r>
              <a:rPr lang="en-US" dirty="0"/>
              <a:t>: An individual Excel object used to filter the data in PivotTables and PivotCharts.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41B0A63-D5DB-4BDA-A3EE-4BE28DA7E3AF}"/>
              </a:ext>
            </a:extLst>
          </p:cNvPr>
          <p:cNvGrpSpPr/>
          <p:nvPr/>
        </p:nvGrpSpPr>
        <p:grpSpPr>
          <a:xfrm>
            <a:off x="1036013" y="1905000"/>
            <a:ext cx="7071973" cy="4287249"/>
            <a:chOff x="1036013" y="1732551"/>
            <a:chExt cx="7071973" cy="428724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06C24AD-FFD7-459F-A788-DEE08766D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6013" y="2285901"/>
              <a:ext cx="7071973" cy="2286198"/>
            </a:xfrm>
            <a:prstGeom prst="rect">
              <a:avLst/>
            </a:prstGeom>
          </p:spPr>
        </p:pic>
        <p:sp>
          <p:nvSpPr>
            <p:cNvPr id="8" name="Line 113"/>
            <p:cNvSpPr>
              <a:spLocks noChangeShapeType="1"/>
            </p:cNvSpPr>
            <p:nvPr/>
          </p:nvSpPr>
          <p:spPr bwMode="auto">
            <a:xfrm rot="10800000">
              <a:off x="4114800" y="4546434"/>
              <a:ext cx="6858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657600" y="5476876"/>
              <a:ext cx="2209800" cy="542924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Filtered values for agent named Carole Cox</a:t>
              </a:r>
            </a:p>
          </p:txBody>
        </p:sp>
        <p:sp>
          <p:nvSpPr>
            <p:cNvPr id="10" name="Line 113"/>
            <p:cNvSpPr>
              <a:spLocks noChangeShapeType="1"/>
            </p:cNvSpPr>
            <p:nvPr/>
          </p:nvSpPr>
          <p:spPr bwMode="auto">
            <a:xfrm rot="10800000" flipH="1">
              <a:off x="4800600" y="3098633"/>
              <a:ext cx="1219200" cy="2362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113"/>
            <p:cNvSpPr>
              <a:spLocks noChangeShapeType="1"/>
            </p:cNvSpPr>
            <p:nvPr/>
          </p:nvSpPr>
          <p:spPr bwMode="auto">
            <a:xfrm rot="10800000" flipV="1">
              <a:off x="7389966" y="1882342"/>
              <a:ext cx="1432" cy="450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858000" y="1732551"/>
              <a:ext cx="1066800" cy="36576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Slicer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2D7C16-DBC0-48A7-9930-1CC89B48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Insert Slicers Dialog Box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7F7169B-754C-40FE-A4DA-3436DBE950F5}"/>
              </a:ext>
            </a:extLst>
          </p:cNvPr>
          <p:cNvGrpSpPr/>
          <p:nvPr/>
        </p:nvGrpSpPr>
        <p:grpSpPr>
          <a:xfrm>
            <a:off x="2188534" y="1143000"/>
            <a:ext cx="4898466" cy="5136325"/>
            <a:chOff x="2181083" y="1143000"/>
            <a:chExt cx="4898466" cy="5136325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77EE5DF-29A3-475E-AC18-B883929675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05107" y="1143000"/>
              <a:ext cx="2133785" cy="5136325"/>
            </a:xfrm>
            <a:prstGeom prst="rect">
              <a:avLst/>
            </a:prstGeom>
          </p:spPr>
        </p:pic>
        <p:sp>
          <p:nvSpPr>
            <p:cNvPr id="16" name="Line 113"/>
            <p:cNvSpPr>
              <a:spLocks noChangeShapeType="1"/>
            </p:cNvSpPr>
            <p:nvPr/>
          </p:nvSpPr>
          <p:spPr bwMode="auto">
            <a:xfrm rot="10800000">
              <a:off x="4373880" y="2796540"/>
              <a:ext cx="16459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2" name="AutoShape 108"/>
            <p:cNvSpPr>
              <a:spLocks/>
            </p:cNvSpPr>
            <p:nvPr/>
          </p:nvSpPr>
          <p:spPr bwMode="auto">
            <a:xfrm flipH="1">
              <a:off x="3506222" y="2906141"/>
              <a:ext cx="182248" cy="1717995"/>
            </a:xfrm>
            <a:prstGeom prst="rightBrace">
              <a:avLst>
                <a:gd name="adj1" fmla="val 62038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181083" y="3505200"/>
              <a:ext cx="1295307" cy="45720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Field check boxes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815264" y="2594008"/>
              <a:ext cx="1264285" cy="36576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Table names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815264" y="1366072"/>
              <a:ext cx="838200" cy="36576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All tab</a:t>
              </a:r>
            </a:p>
          </p:txBody>
        </p:sp>
        <p:sp>
          <p:nvSpPr>
            <p:cNvPr id="14" name="Line 113"/>
            <p:cNvSpPr>
              <a:spLocks noChangeShapeType="1"/>
            </p:cNvSpPr>
            <p:nvPr/>
          </p:nvSpPr>
          <p:spPr bwMode="auto">
            <a:xfrm rot="10800000" flipV="1">
              <a:off x="4526371" y="2796539"/>
              <a:ext cx="1288891" cy="20040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13"/>
            <p:cNvSpPr>
              <a:spLocks noChangeShapeType="1"/>
            </p:cNvSpPr>
            <p:nvPr/>
          </p:nvSpPr>
          <p:spPr bwMode="auto">
            <a:xfrm rot="10800000">
              <a:off x="4418578" y="1876282"/>
              <a:ext cx="1396685" cy="92025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Line 113"/>
            <p:cNvSpPr>
              <a:spLocks noChangeShapeType="1"/>
            </p:cNvSpPr>
            <p:nvPr/>
          </p:nvSpPr>
          <p:spPr bwMode="auto">
            <a:xfrm rot="10800000">
              <a:off x="4077904" y="1546216"/>
              <a:ext cx="17373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D20291-4EA8-4946-9731-C2A3199C5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Report Connections Dialog Box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468078-73FC-43BC-8A0A-205ABF42FFEB}"/>
              </a:ext>
            </a:extLst>
          </p:cNvPr>
          <p:cNvGrpSpPr/>
          <p:nvPr/>
        </p:nvGrpSpPr>
        <p:grpSpPr>
          <a:xfrm>
            <a:off x="2438400" y="2438400"/>
            <a:ext cx="4069717" cy="2172463"/>
            <a:chOff x="1805416" y="2169487"/>
            <a:chExt cx="4069717" cy="2172463"/>
          </a:xfrm>
        </p:grpSpPr>
        <p:sp>
          <p:nvSpPr>
            <p:cNvPr id="8" name="Rounded Rectangle 7"/>
            <p:cNvSpPr/>
            <p:nvPr/>
          </p:nvSpPr>
          <p:spPr>
            <a:xfrm>
              <a:off x="1805416" y="3350676"/>
              <a:ext cx="1285976" cy="50292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Report check boxes</a:t>
              </a:r>
            </a:p>
          </p:txBody>
        </p:sp>
        <p:sp>
          <p:nvSpPr>
            <p:cNvPr id="13316" name="AutoShape 108"/>
            <p:cNvSpPr>
              <a:spLocks/>
            </p:cNvSpPr>
            <p:nvPr/>
          </p:nvSpPr>
          <p:spPr bwMode="auto">
            <a:xfrm flipH="1">
              <a:off x="3103424" y="3464976"/>
              <a:ext cx="185783" cy="274320"/>
            </a:xfrm>
            <a:prstGeom prst="rightBrace">
              <a:avLst>
                <a:gd name="adj1" fmla="val 620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/>
            </a:p>
          </p:txBody>
        </p:sp>
        <p:pic>
          <p:nvPicPr>
            <p:cNvPr id="6" name="Picture 5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DF7DBA46-764F-4E3A-A3C2-8C96184F0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68867" y="2871163"/>
              <a:ext cx="2606266" cy="1470787"/>
            </a:xfrm>
            <a:prstGeom prst="rect">
              <a:avLst/>
            </a:prstGeom>
          </p:spPr>
        </p:pic>
        <p:sp>
          <p:nvSpPr>
            <p:cNvPr id="13318" name="Line 113"/>
            <p:cNvSpPr>
              <a:spLocks noChangeShapeType="1"/>
            </p:cNvSpPr>
            <p:nvPr/>
          </p:nvSpPr>
          <p:spPr bwMode="auto">
            <a:xfrm rot="10800000" flipV="1">
              <a:off x="4443664" y="2327339"/>
              <a:ext cx="0" cy="6400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886200" y="2169487"/>
              <a:ext cx="1066800" cy="36576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Slicer name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5824CF-74C9-42FB-A0AC-0728D0B71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4A5303-0121-4610-95A4-6B89424FC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30D799-8F17-48AF-BFC7-EABE6C87FE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Power Pivot Report</a:t>
            </a:r>
          </a:p>
        </p:txBody>
      </p:sp>
    </p:spTree>
    <p:extLst>
      <p:ext uri="{BB962C8B-B14F-4D97-AF65-F5344CB8AC3E}">
        <p14:creationId xmlns:p14="http://schemas.microsoft.com/office/powerpoint/2010/main" val="4062481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702AE3-51C4-48DA-912B-A0E6E7973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Calculations in Power Pivot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686C4D-95B3-4B25-B4A3-5282E8FE1C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33E6CB-07FF-493F-8CFF-7AAF29A27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65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Calculated Columns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20791C-7F6A-467A-B98D-3D4891CBF6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Calculated column</a:t>
            </a:r>
            <a:r>
              <a:rPr lang="en-US" dirty="0"/>
              <a:t>: A column of data added to a table in the Power Pivot Data Model that is created using a DAX formula.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350D3E4-37D8-4863-9EE6-04C012E41D3B}"/>
              </a:ext>
            </a:extLst>
          </p:cNvPr>
          <p:cNvGrpSpPr/>
          <p:nvPr/>
        </p:nvGrpSpPr>
        <p:grpSpPr>
          <a:xfrm>
            <a:off x="2133600" y="1981200"/>
            <a:ext cx="5269416" cy="4146699"/>
            <a:chOff x="2426784" y="1575889"/>
            <a:chExt cx="5269416" cy="414669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C8CB8DC-2FB0-431D-906B-429424B4EA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426784" y="2125636"/>
              <a:ext cx="4290432" cy="3596952"/>
            </a:xfrm>
            <a:prstGeom prst="rect">
              <a:avLst/>
            </a:prstGeom>
          </p:spPr>
        </p:pic>
        <p:sp>
          <p:nvSpPr>
            <p:cNvPr id="14340" name="Line 99"/>
            <p:cNvSpPr>
              <a:spLocks noChangeShapeType="1"/>
            </p:cNvSpPr>
            <p:nvPr/>
          </p:nvSpPr>
          <p:spPr bwMode="auto">
            <a:xfrm flipH="1">
              <a:off x="6096000" y="1994185"/>
              <a:ext cx="0" cy="14630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5316682" y="1575889"/>
              <a:ext cx="1558636" cy="502920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</a:rPr>
                <a:t>Name of the calculated column</a:t>
              </a:r>
            </a:p>
          </p:txBody>
        </p:sp>
        <p:sp>
          <p:nvSpPr>
            <p:cNvPr id="14342" name="AutoShape 303"/>
            <p:cNvSpPr>
              <a:spLocks/>
            </p:cNvSpPr>
            <p:nvPr/>
          </p:nvSpPr>
          <p:spPr bwMode="auto">
            <a:xfrm>
              <a:off x="6535848" y="3475224"/>
              <a:ext cx="206375" cy="1830704"/>
            </a:xfrm>
            <a:prstGeom prst="rightBrace">
              <a:avLst>
                <a:gd name="adj1" fmla="val 65911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742223" y="4129591"/>
              <a:ext cx="953977" cy="502920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</a:rPr>
                <a:t>Calculated column</a:t>
              </a:r>
            </a:p>
          </p:txBody>
        </p:sp>
        <p:sp>
          <p:nvSpPr>
            <p:cNvPr id="14344" name="AutoShape 303"/>
            <p:cNvSpPr>
              <a:spLocks/>
            </p:cNvSpPr>
            <p:nvPr/>
          </p:nvSpPr>
          <p:spPr bwMode="auto">
            <a:xfrm rot="5400000" flipH="1">
              <a:off x="4503781" y="2522205"/>
              <a:ext cx="193751" cy="1280160"/>
            </a:xfrm>
            <a:prstGeom prst="rightBrace">
              <a:avLst>
                <a:gd name="adj1" fmla="val 3958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661374" y="2562489"/>
              <a:ext cx="1844076" cy="502920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</a:rPr>
                <a:t>Formula used to create the calculated column</a:t>
              </a:r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60B7B7-7C43-43CD-9EE9-60913D243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43A882-C498-4145-BC29-173674DBF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Calculated Fields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CF8FC36-BD3D-4A08-A04E-12C1C33FA2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1060687"/>
            <a:ext cx="6934200" cy="1314119"/>
          </a:xfrm>
        </p:spPr>
        <p:txBody>
          <a:bodyPr/>
          <a:lstStyle/>
          <a:p>
            <a:r>
              <a:rPr lang="en-US" b="1" dirty="0"/>
              <a:t>Calculated field</a:t>
            </a:r>
            <a:r>
              <a:rPr lang="en-US" dirty="0"/>
              <a:t>: A calculation that is computed at the aggregate level instead of row by row.</a:t>
            </a:r>
          </a:p>
          <a:p>
            <a:r>
              <a:rPr lang="en-US" b="1" dirty="0"/>
              <a:t>Implicit calculated field</a:t>
            </a:r>
            <a:r>
              <a:rPr lang="en-US" dirty="0"/>
              <a:t>: A calculated field that Excel creates when you drag a field to the </a:t>
            </a:r>
            <a:r>
              <a:rPr lang="en-US" b="1" dirty="0"/>
              <a:t>Values</a:t>
            </a:r>
            <a:r>
              <a:rPr lang="en-US" dirty="0"/>
              <a:t> area of the </a:t>
            </a:r>
            <a:r>
              <a:rPr lang="en-US" b="1" dirty="0"/>
              <a:t>PivotTable Fields </a:t>
            </a:r>
            <a:r>
              <a:rPr lang="en-US" dirty="0"/>
              <a:t>task pane.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6A1F5F3-7CA4-4577-8E6A-1F40AAB967B5}"/>
              </a:ext>
            </a:extLst>
          </p:cNvPr>
          <p:cNvGrpSpPr/>
          <p:nvPr/>
        </p:nvGrpSpPr>
        <p:grpSpPr>
          <a:xfrm>
            <a:off x="1142667" y="2529219"/>
            <a:ext cx="6957671" cy="3947781"/>
            <a:chOff x="1142667" y="2390467"/>
            <a:chExt cx="6957671" cy="394778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259218F-45C3-4831-B9BD-85993F1099CA}"/>
                </a:ext>
              </a:extLst>
            </p:cNvPr>
            <p:cNvGrpSpPr/>
            <p:nvPr/>
          </p:nvGrpSpPr>
          <p:grpSpPr>
            <a:xfrm>
              <a:off x="1142667" y="2390467"/>
              <a:ext cx="6957671" cy="3947781"/>
              <a:chOff x="1142667" y="2259266"/>
              <a:chExt cx="6957671" cy="3947781"/>
            </a:xfrm>
          </p:grpSpPr>
          <p:pic>
            <p:nvPicPr>
              <p:cNvPr id="6" name="Picture 5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C0E9601D-E141-4744-A7AB-5018224B09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42667" y="2259266"/>
                <a:ext cx="2667231" cy="3802710"/>
              </a:xfrm>
              <a:prstGeom prst="rect">
                <a:avLst/>
              </a:prstGeom>
              <a:solidFill>
                <a:srgbClr val="009DDC"/>
              </a:solidFill>
              <a:ln>
                <a:noFill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C49BEC23-B664-4EA1-945A-B1010C3DA5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3832768" y="2273660"/>
                <a:ext cx="4267570" cy="3778975"/>
              </a:xfrm>
              <a:prstGeom prst="rect">
                <a:avLst/>
              </a:prstGeom>
              <a:solidFill>
                <a:srgbClr val="009DDC"/>
              </a:solidFill>
              <a:ln>
                <a:noFill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</p:pic>
          <p:sp>
            <p:nvSpPr>
              <p:cNvPr id="8" name="Rounded Rectangle 7"/>
              <p:cNvSpPr/>
              <p:nvPr/>
            </p:nvSpPr>
            <p:spPr>
              <a:xfrm>
                <a:off x="3159791" y="5841287"/>
                <a:ext cx="1828800" cy="365760"/>
              </a:xfrm>
              <a:prstGeom prst="roundRect">
                <a:avLst/>
              </a:prstGeom>
              <a:solidFill>
                <a:srgbClr val="009DDC"/>
              </a:solidFill>
              <a:ln>
                <a:noFill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sz="1300" b="1" dirty="0">
                    <a:solidFill>
                      <a:schemeClr val="bg1"/>
                    </a:solidFill>
                  </a:rPr>
                  <a:t>Implicit calculated field</a:t>
                </a:r>
              </a:p>
            </p:txBody>
          </p:sp>
        </p:grpSp>
        <p:sp>
          <p:nvSpPr>
            <p:cNvPr id="10" name="Line 99">
              <a:extLst>
                <a:ext uri="{FF2B5EF4-FFF2-40B4-BE49-F238E27FC236}">
                  <a16:creationId xmlns:a16="http://schemas.microsoft.com/office/drawing/2014/main" id="{A5B5C56A-C02C-4ABB-9891-A05A7DD2FA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76600" y="5560288"/>
              <a:ext cx="0" cy="411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Line 99">
              <a:extLst>
                <a:ext uri="{FF2B5EF4-FFF2-40B4-BE49-F238E27FC236}">
                  <a16:creationId xmlns:a16="http://schemas.microsoft.com/office/drawing/2014/main" id="{278010BC-B202-4AEC-8AF0-E7480B74B3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542567" y="6000043"/>
              <a:ext cx="0" cy="1737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Line 99">
              <a:extLst>
                <a:ext uri="{FF2B5EF4-FFF2-40B4-BE49-F238E27FC236}">
                  <a16:creationId xmlns:a16="http://schemas.microsoft.com/office/drawing/2014/main" id="{9E2682FA-C6D3-49CE-87F5-1E96C6BFF01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 flipV="1">
              <a:off x="5765327" y="5393983"/>
              <a:ext cx="0" cy="1554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Explicit Calculated Fields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BA54D7-26E9-4F47-B7F6-7046CFBAE2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Explicit calculated field</a:t>
            </a:r>
            <a:r>
              <a:rPr lang="en-US" dirty="0"/>
              <a:t>: A calculated field you create when you use a formula or the </a:t>
            </a:r>
            <a:r>
              <a:rPr lang="en-US" b="1" dirty="0"/>
              <a:t>AutoSum</a:t>
            </a:r>
            <a:r>
              <a:rPr lang="en-US" dirty="0"/>
              <a:t> feature.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7FAD5F-8A4F-4205-A9E1-ECEB44A791BF}"/>
              </a:ext>
            </a:extLst>
          </p:cNvPr>
          <p:cNvGrpSpPr/>
          <p:nvPr/>
        </p:nvGrpSpPr>
        <p:grpSpPr>
          <a:xfrm>
            <a:off x="1886539" y="2150192"/>
            <a:ext cx="5733461" cy="4210504"/>
            <a:chOff x="1828799" y="2073992"/>
            <a:chExt cx="5733461" cy="421050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9BEB2AD-374D-4856-ABEB-6AB9530556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846804" y="2073992"/>
              <a:ext cx="5281118" cy="4098208"/>
            </a:xfrm>
            <a:prstGeom prst="rect">
              <a:avLst/>
            </a:prstGeom>
          </p:spPr>
        </p:pic>
        <p:sp>
          <p:nvSpPr>
            <p:cNvPr id="16388" name="Line 99"/>
            <p:cNvSpPr>
              <a:spLocks noChangeShapeType="1"/>
            </p:cNvSpPr>
            <p:nvPr/>
          </p:nvSpPr>
          <p:spPr bwMode="auto">
            <a:xfrm flipH="1">
              <a:off x="2314072" y="2743200"/>
              <a:ext cx="0" cy="457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828799" y="2514600"/>
              <a:ext cx="1447800" cy="502920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</a:rPr>
                <a:t>Name of the calculated field</a:t>
              </a:r>
            </a:p>
          </p:txBody>
        </p:sp>
        <p:sp>
          <p:nvSpPr>
            <p:cNvPr id="16390" name="AutoShape 303"/>
            <p:cNvSpPr>
              <a:spLocks/>
            </p:cNvSpPr>
            <p:nvPr/>
          </p:nvSpPr>
          <p:spPr bwMode="auto">
            <a:xfrm rot="5400000" flipH="1">
              <a:off x="5014120" y="1235620"/>
              <a:ext cx="298764" cy="3566160"/>
            </a:xfrm>
            <a:prstGeom prst="rightBrace">
              <a:avLst>
                <a:gd name="adj1" fmla="val 62878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269323" y="2366398"/>
              <a:ext cx="1956356" cy="502920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</a:rPr>
                <a:t>Formula used to create the calculated field</a:t>
              </a:r>
            </a:p>
          </p:txBody>
        </p:sp>
        <p:sp>
          <p:nvSpPr>
            <p:cNvPr id="16392" name="Line 99"/>
            <p:cNvSpPr>
              <a:spLocks noChangeShapeType="1"/>
            </p:cNvSpPr>
            <p:nvPr/>
          </p:nvSpPr>
          <p:spPr bwMode="auto">
            <a:xfrm flipH="1">
              <a:off x="6266860" y="6029226"/>
              <a:ext cx="2743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541180" y="5781576"/>
              <a:ext cx="1021080" cy="502920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</a:rPr>
                <a:t>Calculated field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FDAB1A-55BD-438A-BFFE-A194F7112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731FE9-0367-46D4-94B3-E25A56760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166" y="1524000"/>
            <a:ext cx="5631668" cy="4343776"/>
          </a:xfrm>
          <a:prstGeom prst="rect">
            <a:avLst/>
          </a:prstGeo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AutoSum Feature</a:t>
            </a:r>
          </a:p>
        </p:txBody>
      </p:sp>
      <p:sp>
        <p:nvSpPr>
          <p:cNvPr id="17412" name="AutoShape 303"/>
          <p:cNvSpPr>
            <a:spLocks/>
          </p:cNvSpPr>
          <p:nvPr/>
        </p:nvSpPr>
        <p:spPr bwMode="auto">
          <a:xfrm flipH="1">
            <a:off x="5334000" y="2182661"/>
            <a:ext cx="156927" cy="1005840"/>
          </a:xfrm>
          <a:prstGeom prst="rightBrace">
            <a:avLst>
              <a:gd name="adj1" fmla="val 65891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6" name="Rounded Rectangle 5"/>
          <p:cNvSpPr/>
          <p:nvPr/>
        </p:nvSpPr>
        <p:spPr>
          <a:xfrm>
            <a:off x="3488154" y="2488096"/>
            <a:ext cx="1828800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Available aggregations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BDDD59-EB70-4680-AA69-8FBDB6194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Measure </a:t>
            </a:r>
            <a:r>
              <a:rPr lang="en-US" altLang="en-US" dirty="0"/>
              <a:t>Dialog Box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5A8F5E-2E67-4D34-84A3-3FC806848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146" y="1905000"/>
            <a:ext cx="4465707" cy="329212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13C8D6-0CBC-4469-9DCB-319424A90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147BD-2CFC-4D5D-8B89-F2D60854C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Power Pivot Report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3CD17-6DA6-435E-8CBF-D6BCBF8671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E6DA2F-2D78-4F6A-9A0A-5E5D4B309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071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Insert Function Dialog Box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63FC342-5B18-4661-84C3-EF34B4AB0F23}"/>
              </a:ext>
            </a:extLst>
          </p:cNvPr>
          <p:cNvGrpSpPr/>
          <p:nvPr/>
        </p:nvGrpSpPr>
        <p:grpSpPr>
          <a:xfrm>
            <a:off x="1905000" y="1905000"/>
            <a:ext cx="5721914" cy="3619814"/>
            <a:chOff x="1095861" y="1811694"/>
            <a:chExt cx="5721914" cy="361981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06A93E4-3C79-4B36-9C45-5E3FF87D1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96861" y="1811694"/>
              <a:ext cx="4320914" cy="3619814"/>
            </a:xfrm>
            <a:prstGeom prst="rect">
              <a:avLst/>
            </a:prstGeom>
          </p:spPr>
        </p:pic>
        <p:sp>
          <p:nvSpPr>
            <p:cNvPr id="19460" name="Line 144"/>
            <p:cNvSpPr>
              <a:spLocks noChangeShapeType="1"/>
            </p:cNvSpPr>
            <p:nvPr/>
          </p:nvSpPr>
          <p:spPr bwMode="auto">
            <a:xfrm>
              <a:off x="2312472" y="2400300"/>
              <a:ext cx="2743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1095861" y="2148840"/>
              <a:ext cx="1270975" cy="512064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</a:rPr>
                <a:t>Category</a:t>
              </a:r>
            </a:p>
            <a:p>
              <a:pPr algn="ctr"/>
              <a:r>
                <a:rPr lang="en-US" sz="1300" b="1" dirty="0">
                  <a:solidFill>
                    <a:schemeClr val="bg1"/>
                  </a:solidFill>
                </a:rPr>
                <a:t>drop-down list</a:t>
              </a:r>
            </a:p>
          </p:txBody>
        </p:sp>
        <p:sp>
          <p:nvSpPr>
            <p:cNvPr id="19462" name="AutoShape 303"/>
            <p:cNvSpPr>
              <a:spLocks/>
            </p:cNvSpPr>
            <p:nvPr/>
          </p:nvSpPr>
          <p:spPr bwMode="auto">
            <a:xfrm>
              <a:off x="3498654" y="2763715"/>
              <a:ext cx="225428" cy="822960"/>
            </a:xfrm>
            <a:prstGeom prst="rightBrace">
              <a:avLst>
                <a:gd name="adj1" fmla="val 65905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35691" y="2910019"/>
              <a:ext cx="1908176" cy="530352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</a:rPr>
                <a:t>List of functions in the selected category</a:t>
              </a:r>
            </a:p>
          </p:txBody>
        </p:sp>
        <p:sp>
          <p:nvSpPr>
            <p:cNvPr id="19464" name="AutoShape 303"/>
            <p:cNvSpPr>
              <a:spLocks/>
            </p:cNvSpPr>
            <p:nvPr/>
          </p:nvSpPr>
          <p:spPr bwMode="auto">
            <a:xfrm rot="16200000" flipH="1">
              <a:off x="3466785" y="3203220"/>
              <a:ext cx="174625" cy="1920240"/>
            </a:xfrm>
            <a:prstGeom prst="rightBrace">
              <a:avLst>
                <a:gd name="adj1" fmla="val 6593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654968" y="4260356"/>
              <a:ext cx="1815307" cy="365760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</a:rPr>
                <a:t>Function description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63CB44-3AA9-4D5B-BF4C-C4E43727B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174E3D-0D9C-49E7-894F-2B8DE7687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69494-C316-4D1D-B398-30B30D5B8C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Calculations in Power Pivot</a:t>
            </a:r>
          </a:p>
        </p:txBody>
      </p:sp>
    </p:spTree>
    <p:extLst>
      <p:ext uri="{BB962C8B-B14F-4D97-AF65-F5344CB8AC3E}">
        <p14:creationId xmlns:p14="http://schemas.microsoft.com/office/powerpoint/2010/main" val="2414911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11D53B-8C9D-453C-B7FE-A3C98CC7DF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 what reporting situations would you use multiple PivotCharts or a PivotChart along with a PivotTable?</a:t>
            </a:r>
          </a:p>
          <a:p>
            <a:r>
              <a:rPr lang="en-US" dirty="0"/>
              <a:t>How could slicers help you to create a dashboard in your Excel workbook?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PivotTables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6EEA4-AF1B-4AB6-928A-8380E8717B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PivotTable</a:t>
            </a:r>
            <a:r>
              <a:rPr lang="en-US" dirty="0"/>
              <a:t>: A dynamic Excel data object that enables users to perform data analysis by reorganizing and summarizing data.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82AC6AA-8277-4AC7-98D1-D1CCD1C72386}"/>
              </a:ext>
            </a:extLst>
          </p:cNvPr>
          <p:cNvGrpSpPr/>
          <p:nvPr/>
        </p:nvGrpSpPr>
        <p:grpSpPr>
          <a:xfrm>
            <a:off x="1863097" y="1867933"/>
            <a:ext cx="5452103" cy="4532867"/>
            <a:chOff x="1539011" y="1545607"/>
            <a:chExt cx="5452103" cy="4532867"/>
          </a:xfrm>
        </p:grpSpPr>
        <p:pic>
          <p:nvPicPr>
            <p:cNvPr id="34" name="Picture 33" descr="L1-T2-PivotedData.png">
              <a:extLst>
                <a:ext uri="{FF2B5EF4-FFF2-40B4-BE49-F238E27FC236}">
                  <a16:creationId xmlns:a16="http://schemas.microsoft.com/office/drawing/2014/main" id="{AAD7463B-3EF5-4A4B-A88F-65A600FF3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05400" y="3427390"/>
              <a:ext cx="1885714" cy="1361905"/>
            </a:xfrm>
            <a:prstGeom prst="rect">
              <a:avLst/>
            </a:prstGeom>
          </p:spPr>
        </p:pic>
        <p:pic>
          <p:nvPicPr>
            <p:cNvPr id="35" name="Picture 34" descr="L1-T2-OriginalDataset.png">
              <a:extLst>
                <a:ext uri="{FF2B5EF4-FFF2-40B4-BE49-F238E27FC236}">
                  <a16:creationId xmlns:a16="http://schemas.microsoft.com/office/drawing/2014/main" id="{35106A4E-2E14-4CEF-8C1F-85AF49420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39011" y="2030855"/>
              <a:ext cx="2933334" cy="4047619"/>
            </a:xfrm>
            <a:prstGeom prst="rect">
              <a:avLst/>
            </a:prstGeom>
          </p:spPr>
        </p:pic>
        <p:sp>
          <p:nvSpPr>
            <p:cNvPr id="36" name="Freeform 64">
              <a:extLst>
                <a:ext uri="{FF2B5EF4-FFF2-40B4-BE49-F238E27FC236}">
                  <a16:creationId xmlns:a16="http://schemas.microsoft.com/office/drawing/2014/main" id="{82EF3B26-3A5E-4DFF-9B5C-A5882343904B}"/>
                </a:ext>
              </a:extLst>
            </p:cNvPr>
            <p:cNvSpPr/>
            <p:nvPr/>
          </p:nvSpPr>
          <p:spPr bwMode="auto">
            <a:xfrm>
              <a:off x="2512025" y="2440641"/>
              <a:ext cx="3812575" cy="3020712"/>
            </a:xfrm>
            <a:custGeom>
              <a:avLst/>
              <a:gdLst>
                <a:gd name="connsiteX0" fmla="*/ 2362200 w 4450080"/>
                <a:gd name="connsiteY0" fmla="*/ 0 h 3020712"/>
                <a:gd name="connsiteX1" fmla="*/ 2362200 w 4450080"/>
                <a:gd name="connsiteY1" fmla="*/ 1226367 h 3020712"/>
                <a:gd name="connsiteX2" fmla="*/ 4243096 w 4450080"/>
                <a:gd name="connsiteY2" fmla="*/ 1226367 h 3020712"/>
                <a:gd name="connsiteX3" fmla="*/ 4243096 w 4450080"/>
                <a:gd name="connsiteY3" fmla="*/ 1143115 h 3020712"/>
                <a:gd name="connsiteX4" fmla="*/ 4450080 w 4450080"/>
                <a:gd name="connsiteY4" fmla="*/ 1309619 h 3020712"/>
                <a:gd name="connsiteX5" fmla="*/ 4243096 w 4450080"/>
                <a:gd name="connsiteY5" fmla="*/ 1476123 h 3020712"/>
                <a:gd name="connsiteX6" fmla="*/ 4243096 w 4450080"/>
                <a:gd name="connsiteY6" fmla="*/ 1392871 h 3020712"/>
                <a:gd name="connsiteX7" fmla="*/ 2362200 w 4450080"/>
                <a:gd name="connsiteY7" fmla="*/ 1392871 h 3020712"/>
                <a:gd name="connsiteX8" fmla="*/ 2362200 w 4450080"/>
                <a:gd name="connsiteY8" fmla="*/ 3020712 h 3020712"/>
                <a:gd name="connsiteX9" fmla="*/ 2184068 w 4450080"/>
                <a:gd name="connsiteY9" fmla="*/ 3020712 h 3020712"/>
                <a:gd name="connsiteX10" fmla="*/ 2184068 w 4450080"/>
                <a:gd name="connsiteY10" fmla="*/ 3020710 h 3020712"/>
                <a:gd name="connsiteX11" fmla="*/ 0 w 4450080"/>
                <a:gd name="connsiteY11" fmla="*/ 3020710 h 3020712"/>
                <a:gd name="connsiteX12" fmla="*/ 0 w 4450080"/>
                <a:gd name="connsiteY12" fmla="*/ 2844864 h 3020712"/>
                <a:gd name="connsiteX13" fmla="*/ 2184068 w 4450080"/>
                <a:gd name="connsiteY13" fmla="*/ 2844864 h 3020712"/>
                <a:gd name="connsiteX14" fmla="*/ 2184068 w 4450080"/>
                <a:gd name="connsiteY14" fmla="*/ 2648457 h 3020712"/>
                <a:gd name="connsiteX15" fmla="*/ 0 w 4450080"/>
                <a:gd name="connsiteY15" fmla="*/ 2648457 h 3020712"/>
                <a:gd name="connsiteX16" fmla="*/ 0 w 4450080"/>
                <a:gd name="connsiteY16" fmla="*/ 2472611 h 3020712"/>
                <a:gd name="connsiteX17" fmla="*/ 2184068 w 4450080"/>
                <a:gd name="connsiteY17" fmla="*/ 2472611 h 3020712"/>
                <a:gd name="connsiteX18" fmla="*/ 2184068 w 4450080"/>
                <a:gd name="connsiteY18" fmla="*/ 2076071 h 3020712"/>
                <a:gd name="connsiteX19" fmla="*/ 0 w 4450080"/>
                <a:gd name="connsiteY19" fmla="*/ 2076071 h 3020712"/>
                <a:gd name="connsiteX20" fmla="*/ 0 w 4450080"/>
                <a:gd name="connsiteY20" fmla="*/ 1900225 h 3020712"/>
                <a:gd name="connsiteX21" fmla="*/ 2184068 w 4450080"/>
                <a:gd name="connsiteY21" fmla="*/ 1900225 h 3020712"/>
                <a:gd name="connsiteX22" fmla="*/ 2184068 w 4450080"/>
                <a:gd name="connsiteY22" fmla="*/ 1877093 h 3020712"/>
                <a:gd name="connsiteX23" fmla="*/ 0 w 4450080"/>
                <a:gd name="connsiteY23" fmla="*/ 1877093 h 3020712"/>
                <a:gd name="connsiteX24" fmla="*/ 0 w 4450080"/>
                <a:gd name="connsiteY24" fmla="*/ 1701247 h 3020712"/>
                <a:gd name="connsiteX25" fmla="*/ 2184068 w 4450080"/>
                <a:gd name="connsiteY25" fmla="*/ 1701247 h 3020712"/>
                <a:gd name="connsiteX26" fmla="*/ 2184068 w 4450080"/>
                <a:gd name="connsiteY26" fmla="*/ 1689942 h 3020712"/>
                <a:gd name="connsiteX27" fmla="*/ 0 w 4450080"/>
                <a:gd name="connsiteY27" fmla="*/ 1689942 h 3020712"/>
                <a:gd name="connsiteX28" fmla="*/ 0 w 4450080"/>
                <a:gd name="connsiteY28" fmla="*/ 1514096 h 3020712"/>
                <a:gd name="connsiteX29" fmla="*/ 2184068 w 4450080"/>
                <a:gd name="connsiteY29" fmla="*/ 1514096 h 3020712"/>
                <a:gd name="connsiteX30" fmla="*/ 2184068 w 4450080"/>
                <a:gd name="connsiteY30" fmla="*/ 1123571 h 3020712"/>
                <a:gd name="connsiteX31" fmla="*/ 0 w 4450080"/>
                <a:gd name="connsiteY31" fmla="*/ 1123571 h 3020712"/>
                <a:gd name="connsiteX32" fmla="*/ 0 w 4450080"/>
                <a:gd name="connsiteY32" fmla="*/ 947725 h 3020712"/>
                <a:gd name="connsiteX33" fmla="*/ 2184068 w 4450080"/>
                <a:gd name="connsiteY33" fmla="*/ 947725 h 3020712"/>
                <a:gd name="connsiteX34" fmla="*/ 2184068 w 4450080"/>
                <a:gd name="connsiteY34" fmla="*/ 734904 h 3020712"/>
                <a:gd name="connsiteX35" fmla="*/ 0 w 4450080"/>
                <a:gd name="connsiteY35" fmla="*/ 734904 h 3020712"/>
                <a:gd name="connsiteX36" fmla="*/ 0 w 4450080"/>
                <a:gd name="connsiteY36" fmla="*/ 559058 h 3020712"/>
                <a:gd name="connsiteX37" fmla="*/ 2184068 w 4450080"/>
                <a:gd name="connsiteY37" fmla="*/ 559058 h 3020712"/>
                <a:gd name="connsiteX38" fmla="*/ 2184068 w 4450080"/>
                <a:gd name="connsiteY38" fmla="*/ 371226 h 3020712"/>
                <a:gd name="connsiteX39" fmla="*/ 0 w 4450080"/>
                <a:gd name="connsiteY39" fmla="*/ 371226 h 3020712"/>
                <a:gd name="connsiteX40" fmla="*/ 0 w 4450080"/>
                <a:gd name="connsiteY40" fmla="*/ 195380 h 3020712"/>
                <a:gd name="connsiteX41" fmla="*/ 2184068 w 4450080"/>
                <a:gd name="connsiteY41" fmla="*/ 195380 h 3020712"/>
                <a:gd name="connsiteX42" fmla="*/ 2184068 w 4450080"/>
                <a:gd name="connsiteY42" fmla="*/ 177421 h 3020712"/>
                <a:gd name="connsiteX43" fmla="*/ 0 w 4450080"/>
                <a:gd name="connsiteY43" fmla="*/ 177421 h 3020712"/>
                <a:gd name="connsiteX44" fmla="*/ 0 w 4450080"/>
                <a:gd name="connsiteY44" fmla="*/ 1575 h 3020712"/>
                <a:gd name="connsiteX45" fmla="*/ 2184068 w 4450080"/>
                <a:gd name="connsiteY45" fmla="*/ 1575 h 3020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450080" h="3020712">
                  <a:moveTo>
                    <a:pt x="2362200" y="0"/>
                  </a:moveTo>
                  <a:lnTo>
                    <a:pt x="2362200" y="1226367"/>
                  </a:lnTo>
                  <a:lnTo>
                    <a:pt x="4243096" y="1226367"/>
                  </a:lnTo>
                  <a:lnTo>
                    <a:pt x="4243096" y="1143115"/>
                  </a:lnTo>
                  <a:lnTo>
                    <a:pt x="4450080" y="1309619"/>
                  </a:lnTo>
                  <a:lnTo>
                    <a:pt x="4243096" y="1476123"/>
                  </a:lnTo>
                  <a:lnTo>
                    <a:pt x="4243096" y="1392871"/>
                  </a:lnTo>
                  <a:lnTo>
                    <a:pt x="2362200" y="1392871"/>
                  </a:lnTo>
                  <a:lnTo>
                    <a:pt x="2362200" y="3020712"/>
                  </a:lnTo>
                  <a:lnTo>
                    <a:pt x="2184068" y="3020712"/>
                  </a:lnTo>
                  <a:lnTo>
                    <a:pt x="2184068" y="3020710"/>
                  </a:lnTo>
                  <a:lnTo>
                    <a:pt x="0" y="3020710"/>
                  </a:lnTo>
                  <a:lnTo>
                    <a:pt x="0" y="2844864"/>
                  </a:lnTo>
                  <a:lnTo>
                    <a:pt x="2184068" y="2844864"/>
                  </a:lnTo>
                  <a:lnTo>
                    <a:pt x="2184068" y="2648457"/>
                  </a:lnTo>
                  <a:lnTo>
                    <a:pt x="0" y="2648457"/>
                  </a:lnTo>
                  <a:lnTo>
                    <a:pt x="0" y="2472611"/>
                  </a:lnTo>
                  <a:lnTo>
                    <a:pt x="2184068" y="2472611"/>
                  </a:lnTo>
                  <a:lnTo>
                    <a:pt x="2184068" y="2076071"/>
                  </a:lnTo>
                  <a:lnTo>
                    <a:pt x="0" y="2076071"/>
                  </a:lnTo>
                  <a:lnTo>
                    <a:pt x="0" y="1900225"/>
                  </a:lnTo>
                  <a:lnTo>
                    <a:pt x="2184068" y="1900225"/>
                  </a:lnTo>
                  <a:lnTo>
                    <a:pt x="2184068" y="1877093"/>
                  </a:lnTo>
                  <a:lnTo>
                    <a:pt x="0" y="1877093"/>
                  </a:lnTo>
                  <a:lnTo>
                    <a:pt x="0" y="1701247"/>
                  </a:lnTo>
                  <a:lnTo>
                    <a:pt x="2184068" y="1701247"/>
                  </a:lnTo>
                  <a:lnTo>
                    <a:pt x="2184068" y="1689942"/>
                  </a:lnTo>
                  <a:lnTo>
                    <a:pt x="0" y="1689942"/>
                  </a:lnTo>
                  <a:lnTo>
                    <a:pt x="0" y="1514096"/>
                  </a:lnTo>
                  <a:lnTo>
                    <a:pt x="2184068" y="1514096"/>
                  </a:lnTo>
                  <a:lnTo>
                    <a:pt x="2184068" y="1123571"/>
                  </a:lnTo>
                  <a:lnTo>
                    <a:pt x="0" y="1123571"/>
                  </a:lnTo>
                  <a:lnTo>
                    <a:pt x="0" y="947725"/>
                  </a:lnTo>
                  <a:lnTo>
                    <a:pt x="2184068" y="947725"/>
                  </a:lnTo>
                  <a:lnTo>
                    <a:pt x="2184068" y="734904"/>
                  </a:lnTo>
                  <a:lnTo>
                    <a:pt x="0" y="734904"/>
                  </a:lnTo>
                  <a:lnTo>
                    <a:pt x="0" y="559058"/>
                  </a:lnTo>
                  <a:lnTo>
                    <a:pt x="2184068" y="559058"/>
                  </a:lnTo>
                  <a:lnTo>
                    <a:pt x="2184068" y="371226"/>
                  </a:lnTo>
                  <a:lnTo>
                    <a:pt x="0" y="371226"/>
                  </a:lnTo>
                  <a:lnTo>
                    <a:pt x="0" y="195380"/>
                  </a:lnTo>
                  <a:lnTo>
                    <a:pt x="2184068" y="195380"/>
                  </a:lnTo>
                  <a:lnTo>
                    <a:pt x="2184068" y="177421"/>
                  </a:lnTo>
                  <a:lnTo>
                    <a:pt x="0" y="177421"/>
                  </a:lnTo>
                  <a:lnTo>
                    <a:pt x="0" y="1575"/>
                  </a:lnTo>
                  <a:lnTo>
                    <a:pt x="2184068" y="1575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21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Rounded Rectangle 7">
              <a:extLst>
                <a:ext uri="{FF2B5EF4-FFF2-40B4-BE49-F238E27FC236}">
                  <a16:creationId xmlns:a16="http://schemas.microsoft.com/office/drawing/2014/main" id="{2275ED43-D350-4776-9D8D-F52AE053FDB3}"/>
                </a:ext>
              </a:extLst>
            </p:cNvPr>
            <p:cNvSpPr/>
            <p:nvPr/>
          </p:nvSpPr>
          <p:spPr>
            <a:xfrm>
              <a:off x="2512025" y="1545607"/>
              <a:ext cx="1447800" cy="41148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Original dataset</a:t>
              </a:r>
            </a:p>
          </p:txBody>
        </p:sp>
        <p:sp>
          <p:nvSpPr>
            <p:cNvPr id="38" name="Rounded Rectangle 2">
              <a:extLst>
                <a:ext uri="{FF2B5EF4-FFF2-40B4-BE49-F238E27FC236}">
                  <a16:creationId xmlns:a16="http://schemas.microsoft.com/office/drawing/2014/main" id="{16C2E55A-4E87-4CFF-823D-B38AEB89FB66}"/>
                </a:ext>
              </a:extLst>
            </p:cNvPr>
            <p:cNvSpPr/>
            <p:nvPr/>
          </p:nvSpPr>
          <p:spPr bwMode="auto">
            <a:xfrm>
              <a:off x="3115764" y="2442216"/>
              <a:ext cx="562708" cy="175846"/>
            </a:xfrm>
            <a:prstGeom prst="roundRect">
              <a:avLst/>
            </a:prstGeom>
            <a:noFill/>
            <a:ln w="28575" cap="flat" cmpd="sng" algn="ctr">
              <a:solidFill>
                <a:srgbClr val="0398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Rounded Rectangle 14">
              <a:extLst>
                <a:ext uri="{FF2B5EF4-FFF2-40B4-BE49-F238E27FC236}">
                  <a16:creationId xmlns:a16="http://schemas.microsoft.com/office/drawing/2014/main" id="{D363802D-C0D6-41D0-B936-F6CEFBBC0550}"/>
                </a:ext>
              </a:extLst>
            </p:cNvPr>
            <p:cNvSpPr/>
            <p:nvPr/>
          </p:nvSpPr>
          <p:spPr bwMode="auto">
            <a:xfrm>
              <a:off x="3115764" y="2618062"/>
              <a:ext cx="562708" cy="175846"/>
            </a:xfrm>
            <a:prstGeom prst="roundRect">
              <a:avLst/>
            </a:prstGeom>
            <a:noFill/>
            <a:ln w="28575" cap="flat" cmpd="sng" algn="ctr">
              <a:solidFill>
                <a:srgbClr val="0398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0" name="Rounded Rectangle 15">
              <a:extLst>
                <a:ext uri="{FF2B5EF4-FFF2-40B4-BE49-F238E27FC236}">
                  <a16:creationId xmlns:a16="http://schemas.microsoft.com/office/drawing/2014/main" id="{490F1F2D-104D-44EC-9C20-1B64718F6809}"/>
                </a:ext>
              </a:extLst>
            </p:cNvPr>
            <p:cNvSpPr/>
            <p:nvPr/>
          </p:nvSpPr>
          <p:spPr bwMode="auto">
            <a:xfrm>
              <a:off x="3115764" y="3013489"/>
              <a:ext cx="562708" cy="175846"/>
            </a:xfrm>
            <a:prstGeom prst="roundRect">
              <a:avLst/>
            </a:prstGeom>
            <a:noFill/>
            <a:ln w="28575" cap="flat" cmpd="sng" algn="ctr">
              <a:solidFill>
                <a:srgbClr val="0398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Rounded Rectangle 16">
              <a:extLst>
                <a:ext uri="{FF2B5EF4-FFF2-40B4-BE49-F238E27FC236}">
                  <a16:creationId xmlns:a16="http://schemas.microsoft.com/office/drawing/2014/main" id="{DCD060AE-0B28-409B-910B-19E929EEEF35}"/>
                </a:ext>
              </a:extLst>
            </p:cNvPr>
            <p:cNvSpPr/>
            <p:nvPr/>
          </p:nvSpPr>
          <p:spPr bwMode="auto">
            <a:xfrm>
              <a:off x="3115764" y="3386185"/>
              <a:ext cx="562708" cy="175846"/>
            </a:xfrm>
            <a:prstGeom prst="roundRect">
              <a:avLst/>
            </a:prstGeom>
            <a:noFill/>
            <a:ln w="28575" cap="flat" cmpd="sng" algn="ctr">
              <a:solidFill>
                <a:srgbClr val="0398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Rounded Rectangle 17">
              <a:extLst>
                <a:ext uri="{FF2B5EF4-FFF2-40B4-BE49-F238E27FC236}">
                  <a16:creationId xmlns:a16="http://schemas.microsoft.com/office/drawing/2014/main" id="{6963A6CB-D5D6-42BE-9689-195E9AB584D6}"/>
                </a:ext>
              </a:extLst>
            </p:cNvPr>
            <p:cNvSpPr/>
            <p:nvPr/>
          </p:nvSpPr>
          <p:spPr bwMode="auto">
            <a:xfrm>
              <a:off x="3115764" y="3983312"/>
              <a:ext cx="562708" cy="175846"/>
            </a:xfrm>
            <a:prstGeom prst="roundRect">
              <a:avLst/>
            </a:prstGeom>
            <a:noFill/>
            <a:ln w="28575" cap="flat" cmpd="sng" algn="ctr">
              <a:solidFill>
                <a:srgbClr val="0398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Rounded Rectangle 20">
              <a:extLst>
                <a:ext uri="{FF2B5EF4-FFF2-40B4-BE49-F238E27FC236}">
                  <a16:creationId xmlns:a16="http://schemas.microsoft.com/office/drawing/2014/main" id="{3B06220E-3E1B-4731-A195-090C3205D2AA}"/>
                </a:ext>
              </a:extLst>
            </p:cNvPr>
            <p:cNvSpPr/>
            <p:nvPr/>
          </p:nvSpPr>
          <p:spPr bwMode="auto">
            <a:xfrm>
              <a:off x="3115764" y="4152752"/>
              <a:ext cx="562708" cy="175846"/>
            </a:xfrm>
            <a:prstGeom prst="roundRect">
              <a:avLst/>
            </a:prstGeom>
            <a:noFill/>
            <a:ln w="28575" cap="flat" cmpd="sng" algn="ctr">
              <a:solidFill>
                <a:srgbClr val="0398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Rounded Rectangle 21">
              <a:extLst>
                <a:ext uri="{FF2B5EF4-FFF2-40B4-BE49-F238E27FC236}">
                  <a16:creationId xmlns:a16="http://schemas.microsoft.com/office/drawing/2014/main" id="{A8CE46B5-F600-41BF-ACF7-162021C47EE0}"/>
                </a:ext>
              </a:extLst>
            </p:cNvPr>
            <p:cNvSpPr/>
            <p:nvPr/>
          </p:nvSpPr>
          <p:spPr bwMode="auto">
            <a:xfrm>
              <a:off x="3115764" y="4324634"/>
              <a:ext cx="562708" cy="175846"/>
            </a:xfrm>
            <a:prstGeom prst="roundRect">
              <a:avLst/>
            </a:prstGeom>
            <a:noFill/>
            <a:ln w="28575" cap="flat" cmpd="sng" algn="ctr">
              <a:solidFill>
                <a:srgbClr val="0398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Rounded Rectangle 22">
              <a:extLst>
                <a:ext uri="{FF2B5EF4-FFF2-40B4-BE49-F238E27FC236}">
                  <a16:creationId xmlns:a16="http://schemas.microsoft.com/office/drawing/2014/main" id="{133D50C2-2694-4934-82B4-5E6A92CE9F8D}"/>
                </a:ext>
              </a:extLst>
            </p:cNvPr>
            <p:cNvSpPr/>
            <p:nvPr/>
          </p:nvSpPr>
          <p:spPr bwMode="auto">
            <a:xfrm>
              <a:off x="3115764" y="4914558"/>
              <a:ext cx="562708" cy="175846"/>
            </a:xfrm>
            <a:prstGeom prst="roundRect">
              <a:avLst/>
            </a:prstGeom>
            <a:noFill/>
            <a:ln w="28575" cap="flat" cmpd="sng" algn="ctr">
              <a:solidFill>
                <a:srgbClr val="0398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Rounded Rectangle 23">
              <a:extLst>
                <a:ext uri="{FF2B5EF4-FFF2-40B4-BE49-F238E27FC236}">
                  <a16:creationId xmlns:a16="http://schemas.microsoft.com/office/drawing/2014/main" id="{3EEF8DC3-484A-4DC7-8D37-A8FA464AEA49}"/>
                </a:ext>
              </a:extLst>
            </p:cNvPr>
            <p:cNvSpPr/>
            <p:nvPr/>
          </p:nvSpPr>
          <p:spPr bwMode="auto">
            <a:xfrm>
              <a:off x="3115764" y="5286811"/>
              <a:ext cx="562708" cy="175846"/>
            </a:xfrm>
            <a:prstGeom prst="roundRect">
              <a:avLst/>
            </a:prstGeom>
            <a:noFill/>
            <a:ln w="28575" cap="flat" cmpd="sng" algn="ctr">
              <a:solidFill>
                <a:srgbClr val="0398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Rounded Rectangle 26">
              <a:extLst>
                <a:ext uri="{FF2B5EF4-FFF2-40B4-BE49-F238E27FC236}">
                  <a16:creationId xmlns:a16="http://schemas.microsoft.com/office/drawing/2014/main" id="{1056C136-7F85-4877-A7E4-E4647840650D}"/>
                </a:ext>
              </a:extLst>
            </p:cNvPr>
            <p:cNvSpPr/>
            <p:nvPr/>
          </p:nvSpPr>
          <p:spPr>
            <a:xfrm>
              <a:off x="5257800" y="1545607"/>
              <a:ext cx="1447800" cy="41148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PivotTable</a:t>
              </a:r>
            </a:p>
          </p:txBody>
        </p:sp>
        <p:sp>
          <p:nvSpPr>
            <p:cNvPr id="48" name="Rounded Rectangle 59">
              <a:extLst>
                <a:ext uri="{FF2B5EF4-FFF2-40B4-BE49-F238E27FC236}">
                  <a16:creationId xmlns:a16="http://schemas.microsoft.com/office/drawing/2014/main" id="{0A94218A-0148-4B97-B5DB-BE3D591BC935}"/>
                </a:ext>
              </a:extLst>
            </p:cNvPr>
            <p:cNvSpPr/>
            <p:nvPr/>
          </p:nvSpPr>
          <p:spPr bwMode="auto">
            <a:xfrm>
              <a:off x="6400800" y="3638675"/>
              <a:ext cx="551284" cy="190500"/>
            </a:xfrm>
            <a:prstGeom prst="roundRect">
              <a:avLst/>
            </a:prstGeom>
            <a:noFill/>
            <a:ln w="28575" cap="flat" cmpd="sng" algn="ctr">
              <a:solidFill>
                <a:srgbClr val="0398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5E94B3-D249-458C-AA31-74A7B1813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13CB2BDD-A81B-4ED1-976B-73A49D39F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9954" y="1295400"/>
            <a:ext cx="2667231" cy="4831499"/>
          </a:xfrm>
          <a:prstGeom prst="rect">
            <a:avLst/>
          </a:prstGeom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PivotTable Fields Task Pane</a:t>
            </a:r>
          </a:p>
        </p:txBody>
      </p:sp>
      <p:sp>
        <p:nvSpPr>
          <p:cNvPr id="5125" name="AutoShape 108"/>
          <p:cNvSpPr>
            <a:spLocks/>
          </p:cNvSpPr>
          <p:nvPr/>
        </p:nvSpPr>
        <p:spPr bwMode="auto">
          <a:xfrm flipH="1">
            <a:off x="3429000" y="2426368"/>
            <a:ext cx="217659" cy="960120"/>
          </a:xfrm>
          <a:prstGeom prst="rightBrace">
            <a:avLst>
              <a:gd name="adj1" fmla="val 62011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15" name="Rounded Rectangle 14"/>
          <p:cNvSpPr/>
          <p:nvPr/>
        </p:nvSpPr>
        <p:spPr>
          <a:xfrm>
            <a:off x="2209800" y="2630904"/>
            <a:ext cx="1212778" cy="50292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Field check boxes</a:t>
            </a:r>
          </a:p>
        </p:txBody>
      </p:sp>
      <p:sp>
        <p:nvSpPr>
          <p:cNvPr id="5130" name="Line 113"/>
          <p:cNvSpPr>
            <a:spLocks noChangeShapeType="1"/>
          </p:cNvSpPr>
          <p:nvPr/>
        </p:nvSpPr>
        <p:spPr bwMode="auto">
          <a:xfrm rot="10800000">
            <a:off x="4165328" y="1710129"/>
            <a:ext cx="210312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6248400" y="1472668"/>
            <a:ext cx="838200" cy="41148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All tab</a:t>
            </a:r>
          </a:p>
        </p:txBody>
      </p:sp>
      <p:sp>
        <p:nvSpPr>
          <p:cNvPr id="16" name="Line 113">
            <a:extLst>
              <a:ext uri="{FF2B5EF4-FFF2-40B4-BE49-F238E27FC236}">
                <a16:creationId xmlns:a16="http://schemas.microsoft.com/office/drawing/2014/main" id="{346C389C-557F-4D55-83BF-6597D63BBF39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4393928" y="3587853"/>
            <a:ext cx="187452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Rounded Rectangle 19">
            <a:extLst>
              <a:ext uri="{FF2B5EF4-FFF2-40B4-BE49-F238E27FC236}">
                <a16:creationId xmlns:a16="http://schemas.microsoft.com/office/drawing/2014/main" id="{71D62851-5E00-4603-9B5F-571EB8348962}"/>
              </a:ext>
            </a:extLst>
          </p:cNvPr>
          <p:cNvSpPr/>
          <p:nvPr/>
        </p:nvSpPr>
        <p:spPr>
          <a:xfrm>
            <a:off x="6248400" y="3338360"/>
            <a:ext cx="838200" cy="50292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Table name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F75373-6422-4E43-8BD2-ACDE62F9C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PivotCharts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76D282-3D96-4D82-AE26-7C30A4638A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PivotChart</a:t>
            </a:r>
            <a:r>
              <a:rPr lang="en-US" dirty="0"/>
              <a:t>: An interactive, graphical representation of numeric values and relationships among those values.</a:t>
            </a:r>
          </a:p>
        </p:txBody>
      </p:sp>
      <p:pic>
        <p:nvPicPr>
          <p:cNvPr id="6147" name="Picture 10" descr="L2-T1-PivotChart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2076450"/>
            <a:ext cx="6791325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A4D8A2-BD90-4F77-BED8-0169C8CC6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ED0F71-10A4-46EC-8D11-D250808BA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384" y="1447800"/>
            <a:ext cx="2667231" cy="4534293"/>
          </a:xfrm>
          <a:prstGeom prst="rect">
            <a:avLst/>
          </a:prstGeom>
        </p:spPr>
      </p:pic>
      <p:sp>
        <p:nvSpPr>
          <p:cNvPr id="71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PivotChart Fields Task Pane</a:t>
            </a:r>
          </a:p>
        </p:txBody>
      </p:sp>
      <p:sp>
        <p:nvSpPr>
          <p:cNvPr id="23" name="AutoShape 108"/>
          <p:cNvSpPr>
            <a:spLocks/>
          </p:cNvSpPr>
          <p:nvPr/>
        </p:nvSpPr>
        <p:spPr bwMode="auto">
          <a:xfrm flipH="1">
            <a:off x="3234019" y="2564984"/>
            <a:ext cx="198438" cy="914400"/>
          </a:xfrm>
          <a:prstGeom prst="rightBrace">
            <a:avLst>
              <a:gd name="adj1" fmla="val 62011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25" name="Rounded Rectangle 24"/>
          <p:cNvSpPr/>
          <p:nvPr/>
        </p:nvSpPr>
        <p:spPr>
          <a:xfrm>
            <a:off x="2146736" y="2783304"/>
            <a:ext cx="1066800" cy="50292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Field check boxes</a:t>
            </a:r>
          </a:p>
        </p:txBody>
      </p:sp>
      <p:sp>
        <p:nvSpPr>
          <p:cNvPr id="26" name="Line 113"/>
          <p:cNvSpPr>
            <a:spLocks noChangeShapeType="1"/>
          </p:cNvSpPr>
          <p:nvPr/>
        </p:nvSpPr>
        <p:spPr bwMode="auto">
          <a:xfrm rot="10800000">
            <a:off x="3974622" y="1844040"/>
            <a:ext cx="219456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5980686" y="1643512"/>
            <a:ext cx="838200" cy="36576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All tab</a:t>
            </a:r>
          </a:p>
        </p:txBody>
      </p:sp>
      <p:sp>
        <p:nvSpPr>
          <p:cNvPr id="31" name="AutoShape 108"/>
          <p:cNvSpPr>
            <a:spLocks/>
          </p:cNvSpPr>
          <p:nvPr/>
        </p:nvSpPr>
        <p:spPr bwMode="auto">
          <a:xfrm flipH="1">
            <a:off x="3240692" y="3786442"/>
            <a:ext cx="175794" cy="484632"/>
          </a:xfrm>
          <a:prstGeom prst="rightBrace">
            <a:avLst>
              <a:gd name="adj1" fmla="val 62011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32" name="Rounded Rectangle 31"/>
          <p:cNvSpPr/>
          <p:nvPr/>
        </p:nvSpPr>
        <p:spPr>
          <a:xfrm>
            <a:off x="2303872" y="3877173"/>
            <a:ext cx="914400" cy="36576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Hierarchy</a:t>
            </a:r>
          </a:p>
        </p:txBody>
      </p:sp>
      <p:sp>
        <p:nvSpPr>
          <p:cNvPr id="33" name="Line 113"/>
          <p:cNvSpPr>
            <a:spLocks noChangeShapeType="1"/>
          </p:cNvSpPr>
          <p:nvPr/>
        </p:nvSpPr>
        <p:spPr bwMode="auto">
          <a:xfrm rot="10800000">
            <a:off x="4700050" y="3438624"/>
            <a:ext cx="192024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13"/>
          <p:cNvSpPr>
            <a:spLocks noChangeShapeType="1"/>
          </p:cNvSpPr>
          <p:nvPr/>
        </p:nvSpPr>
        <p:spPr bwMode="auto">
          <a:xfrm rot="10800000">
            <a:off x="5285446" y="3296037"/>
            <a:ext cx="1009914" cy="18334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5980686" y="3149412"/>
            <a:ext cx="1208352" cy="50292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Calculated fields</a:t>
            </a:r>
          </a:p>
        </p:txBody>
      </p:sp>
      <p:sp>
        <p:nvSpPr>
          <p:cNvPr id="19" name="Line 113">
            <a:extLst>
              <a:ext uri="{FF2B5EF4-FFF2-40B4-BE49-F238E27FC236}">
                <a16:creationId xmlns:a16="http://schemas.microsoft.com/office/drawing/2014/main" id="{A9E7BA48-F68F-4B5A-8567-46ABCA9E8874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3075535" y="3702914"/>
            <a:ext cx="27432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2061287" y="3429000"/>
            <a:ext cx="1066800" cy="36576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Table name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D7B9B9-030F-4C7D-91F7-C0408EEF1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Power Pivot Report Options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949E0F-D04B-4007-9EBC-6E3A94FE1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2957" y="2308657"/>
            <a:ext cx="4458086" cy="233954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86940F-484F-4284-A808-62C005FAA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Create Report Dialog Box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398060-02EB-4399-A7ED-AEFACA106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264" y="2815537"/>
            <a:ext cx="2903472" cy="122692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A86D20-E510-45A2-9771-7C56307FF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72518F31-05D0-404E-A909-95390AD74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543" y="2133600"/>
            <a:ext cx="4320914" cy="2979678"/>
          </a:xfrm>
          <a:prstGeom prst="rect">
            <a:avLst/>
          </a:prstGeom>
        </p:spPr>
      </p:pic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PivotTable Drill Down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AD7B17-3806-4515-844C-FC779ED9370D}"/>
              </a:ext>
            </a:extLst>
          </p:cNvPr>
          <p:cNvSpPr/>
          <p:nvPr/>
        </p:nvSpPr>
        <p:spPr>
          <a:xfrm>
            <a:off x="5003239" y="3751218"/>
            <a:ext cx="1737360" cy="2286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339FB2-2CDE-471D-8D0C-744EB3104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OV Template 4_1.potx" id="{482A05A5-E8AB-4C88-BA34-7E9D7AAC04C5}" vid="{2A33EEC4-ABD1-4667-A874-96B942740C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LO_OV_Template_4_1</Template>
  <TotalTime>588</TotalTime>
  <Words>372</Words>
  <Application>Microsoft Office PowerPoint</Application>
  <PresentationFormat>On-screen Show (4:3)</PresentationFormat>
  <Paragraphs>87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LO Choice</vt:lpstr>
      <vt:lpstr>Visualizing Power Pivot Data</vt:lpstr>
      <vt:lpstr>Create a Power Pivot Report</vt:lpstr>
      <vt:lpstr>PivotTables</vt:lpstr>
      <vt:lpstr>The PivotTable Fields Task Pane</vt:lpstr>
      <vt:lpstr>PivotCharts</vt:lpstr>
      <vt:lpstr>The PivotChart Fields Task Pane</vt:lpstr>
      <vt:lpstr>Power Pivot Report Options</vt:lpstr>
      <vt:lpstr>The Create Report Dialog Box</vt:lpstr>
      <vt:lpstr>PivotTable Drill Down</vt:lpstr>
      <vt:lpstr>Slicers</vt:lpstr>
      <vt:lpstr>The Insert Slicers Dialog Box</vt:lpstr>
      <vt:lpstr>The Report Connections Dialog Box</vt:lpstr>
      <vt:lpstr>PowerPoint Presentation</vt:lpstr>
      <vt:lpstr>Create Calculations in Power Pivot</vt:lpstr>
      <vt:lpstr>Calculated Columns</vt:lpstr>
      <vt:lpstr>Calculated Fields</vt:lpstr>
      <vt:lpstr>Explicit Calculated Fields</vt:lpstr>
      <vt:lpstr>The AutoSum Feature</vt:lpstr>
      <vt:lpstr>The Measure Dialog Box</vt:lpstr>
      <vt:lpstr>The Insert Function Dialog Box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Bharathi G</dc:creator>
  <cp:lastModifiedBy>Bharathi</cp:lastModifiedBy>
  <cp:revision>89</cp:revision>
  <dcterms:created xsi:type="dcterms:W3CDTF">2019-09-08T17:27:10Z</dcterms:created>
  <dcterms:modified xsi:type="dcterms:W3CDTF">2019-09-26T08:22:55Z</dcterms:modified>
</cp:coreProperties>
</file>